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313" r:id="rId3"/>
    <p:sldId id="316" r:id="rId4"/>
    <p:sldId id="314" r:id="rId5"/>
    <p:sldId id="317" r:id="rId6"/>
    <p:sldId id="318" r:id="rId7"/>
    <p:sldId id="319" r:id="rId8"/>
    <p:sldId id="321" r:id="rId9"/>
    <p:sldId id="322" r:id="rId10"/>
    <p:sldId id="324" r:id="rId11"/>
    <p:sldId id="325" r:id="rId12"/>
  </p:sldIdLst>
  <p:sldSz cx="11518900" cy="6483350"/>
  <p:notesSz cx="11518900" cy="648335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</p:embeddedFontLst>
  <p:defaultTextStyle>
    <a:defPPr>
      <a:defRPr kern="0"/>
    </a:def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56" d="100"/>
          <a:sy n="56" d="100"/>
        </p:scale>
        <p:origin x="-1190" y="-125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221435574389514"/>
          <c:y val="6.7917947592350467E-2"/>
          <c:w val="0.76411983973622211"/>
          <c:h val="0.5034643546878199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2"/>
                <c:pt idx="0">
                  <c:v>Было</c:v>
                </c:pt>
                <c:pt idx="1">
                  <c:v>Стало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20</c:v>
                </c:pt>
                <c:pt idx="1">
                  <c:v>14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2"/>
                <c:pt idx="0">
                  <c:v>Было</c:v>
                </c:pt>
                <c:pt idx="1">
                  <c:v>Стало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2"/>
                <c:pt idx="0">
                  <c:v>Было</c:v>
                </c:pt>
                <c:pt idx="1">
                  <c:v>Стало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2313728"/>
        <c:axId val="162315264"/>
      </c:barChart>
      <c:catAx>
        <c:axId val="162313728"/>
        <c:scaling>
          <c:orientation val="minMax"/>
        </c:scaling>
        <c:delete val="0"/>
        <c:axPos val="b"/>
        <c:majorTickMark val="out"/>
        <c:minorTickMark val="none"/>
        <c:tickLblPos val="nextTo"/>
        <c:crossAx val="162315264"/>
        <c:crosses val="autoZero"/>
        <c:auto val="1"/>
        <c:lblAlgn val="ctr"/>
        <c:lblOffset val="100"/>
        <c:noMultiLvlLbl val="0"/>
      </c:catAx>
      <c:valAx>
        <c:axId val="1623152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231372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09624" y="181736"/>
            <a:ext cx="9706000" cy="452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728787" y="3630676"/>
            <a:ext cx="8067675" cy="16208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3A455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3C6494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3A455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76262" y="1491170"/>
            <a:ext cx="5013484" cy="42790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935503" y="1491170"/>
            <a:ext cx="5013484" cy="42790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4/9/2023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27081" y="1297227"/>
            <a:ext cx="6794358" cy="518281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3A455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4/9/2023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4/9/2023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768095" cy="126491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24864" y="23875"/>
            <a:ext cx="8478520" cy="13055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3A455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0305" y="3139820"/>
            <a:ext cx="5062855" cy="1550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3C6494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918585" y="6029515"/>
            <a:ext cx="3688080" cy="3241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76262" y="6029515"/>
            <a:ext cx="2650807" cy="3241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298180" y="6029515"/>
            <a:ext cx="2650807" cy="3241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11251" y="1948688"/>
            <a:ext cx="79883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3600" dirty="0">
              <a:latin typeface="Calibri"/>
              <a:cs typeface="Calibri"/>
            </a:endParaRPr>
          </a:p>
        </p:txBody>
      </p:sp>
      <p:pic>
        <p:nvPicPr>
          <p:cNvPr id="6" name="Picture 4" descr="https://sun9-north.userapi.com/sun9-79/s/v1/ig2/CyZEO-VpjokZp47144253In-DVPUqckwztKF4X8Z7kjb8vTw06JTX_iRm96yWlg90V575_GWhAYW8z5i5UUeQtB-.jpg?size=988x560&amp;quality=95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490" y="0"/>
            <a:ext cx="11547389" cy="712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851236" y="45097"/>
            <a:ext cx="5759450" cy="37240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</a:t>
            </a:r>
          </a:p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образовательное учреждение </a:t>
            </a:r>
          </a:p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№208»</a:t>
            </a:r>
          </a:p>
          <a:p>
            <a:pPr algn="ctr"/>
            <a:endParaRPr lang="ru-RU" dirty="0" smtClean="0"/>
          </a:p>
          <a:p>
            <a:pPr algn="ctr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БЕРЕЖЛИВОГО ПРОЕКТА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/>
          </a:p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«Оптимизация временных затрат сбора на прогулку»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 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7850" y="4003675"/>
            <a:ext cx="575945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Руководитель проекта: 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Аношина Е.М. старший воспитатель  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Команда проекта: 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Шаталова А.Г. воспитатель,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Новикова Е.Е. воспитатель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60552" y="92405"/>
            <a:ext cx="8888730" cy="18601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6835" marR="196215" indent="112395" algn="ctr">
              <a:lnSpc>
                <a:spcPct val="100000"/>
              </a:lnSpc>
              <a:spcBef>
                <a:spcPts val="105"/>
              </a:spcBef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Визуализация результатов проекта «Было» - «Стало»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endParaRPr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6015DE99-155D-4B9D-A335-039AC56964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8050" y="92405"/>
            <a:ext cx="1578864" cy="1303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sun9-57.userapi.com/impg/aE67ObjbKPJANNsClYdF2q3lT-nGh9PFa-vKiQ/002yKzvZwkw.jpg?size=810x1080&amp;quality=95&amp;sign=de3f3a67894974b5ef847e56fd4ba390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338" y="1972291"/>
            <a:ext cx="3089871" cy="34117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un9-69.userapi.com/impg/lvw0n69Rqmgw5MTSgWzMPr1O64cKdSSZ7yXATw/8nattCffHis.jpg?size=810x1080&amp;quality=95&amp;sign=50b6e17445433a3b4aed18b781108f23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314" y="2361115"/>
            <a:ext cx="2427634" cy="30229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sun9-47.userapi.com/impg/-_chc6oClpf5xODZj2sJtmsCJaZOas5tCIJPoA/f6Opz6x3lXc.jpg?size=810x1080&amp;quality=95&amp;sign=2af01821eabadcc18dba2bee00052533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674" y="1972292"/>
            <a:ext cx="3134320" cy="34117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147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sun9-north.userapi.com/sun9-79/s/v1/ig2/CyZEO-VpjokZp47144253In-DVPUqckwztKF4X8Z7kjb8vTw06JTX_iRm96yWlg90V575_GWhAYW8z5i5UUeQtB-.jpg?size=988x560&amp;quality=95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518900" cy="648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544740" y="2312981"/>
            <a:ext cx="584006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655421" y="1811527"/>
            <a:ext cx="4311650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  <a:tabLst>
                <a:tab pos="4017010" algn="l"/>
              </a:tabLst>
            </a:pPr>
            <a:endParaRPr sz="2000" dirty="0">
              <a:latin typeface="Arial"/>
              <a:cs typeface="Arial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6015DE99-155D-4B9D-A335-039AC56964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8050" y="92405"/>
            <a:ext cx="1578864" cy="1303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4608" y="1455725"/>
            <a:ext cx="8524935" cy="4857784"/>
          </a:xfrm>
          <a:prstGeom prst="rect">
            <a:avLst/>
          </a:prstGeom>
          <a:solidFill>
            <a:schemeClr val="bg1">
              <a:alpha val="29000"/>
            </a:schemeClr>
          </a:solidFill>
          <a:ln w="15875" cap="rnd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round/>
            <a:headEnd/>
            <a:tailEnd/>
          </a:ln>
          <a:effectLst>
            <a:innerShdw blurRad="114300">
              <a:prstClr val="black"/>
            </a:inn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2473302" y="312717"/>
            <a:ext cx="664373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Паспорт проекта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«Оптимизация временных затрат сбора на прогулку»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41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8856" y="0"/>
            <a:ext cx="8478520" cy="677108"/>
          </a:xfrm>
        </p:spPr>
        <p:txBody>
          <a:bodyPr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Команда проекта</a:t>
            </a:r>
            <a:endParaRPr lang="ru-RU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6015DE99-155D-4B9D-A335-039AC56964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8050" y="92405"/>
            <a:ext cx="1578864" cy="1303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558" y="1169973"/>
            <a:ext cx="714380" cy="714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973500" y="1241411"/>
            <a:ext cx="5402260" cy="703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ct val="115000"/>
              </a:lnSpc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Аношина Екатерина Михайловна– старший воспитатель, руководитель проекта</a:t>
            </a:r>
            <a:endParaRPr lang="ru-RU" b="1" dirty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04" y="2384419"/>
            <a:ext cx="642942" cy="642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758922" y="2670171"/>
            <a:ext cx="4857420" cy="3853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>
              <a:lnSpc>
                <a:spcPct val="115000"/>
              </a:lnSpc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Шаталова Алина Григорьевна- воспитатель</a:t>
            </a:r>
            <a:endParaRPr lang="ru-RU" b="1" dirty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04" y="3598865"/>
            <a:ext cx="642942" cy="642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758922" y="3813179"/>
            <a:ext cx="4634602" cy="3853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>
              <a:lnSpc>
                <a:spcPct val="115000"/>
              </a:lnSpc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Новикова Елена Евгеньевна- воспитатель</a:t>
            </a:r>
            <a:endParaRPr lang="ru-RU" b="1" dirty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02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73104" y="98403"/>
            <a:ext cx="8888730" cy="124457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6835" marR="196215" indent="112395" algn="ctr">
              <a:spcBef>
                <a:spcPts val="105"/>
              </a:spcBef>
            </a:pP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Карта текущего состояния процесса</a:t>
            </a:r>
            <a:b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6015DE99-155D-4B9D-A335-039AC56964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8050" y="92405"/>
            <a:ext cx="1578864" cy="1303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ятиугольник 29"/>
          <p:cNvSpPr/>
          <p:nvPr/>
        </p:nvSpPr>
        <p:spPr>
          <a:xfrm>
            <a:off x="1830360" y="2027229"/>
            <a:ext cx="1705713" cy="1160897"/>
          </a:xfrm>
          <a:prstGeom prst="homePlate">
            <a:avLst/>
          </a:prstGeom>
          <a:solidFill>
            <a:srgbClr val="00B0F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Ориентировка детей в шкафчике раздевалки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ятиугольник 30"/>
          <p:cNvSpPr/>
          <p:nvPr/>
        </p:nvSpPr>
        <p:spPr>
          <a:xfrm>
            <a:off x="6902458" y="2027229"/>
            <a:ext cx="1587904" cy="1252215"/>
          </a:xfrm>
          <a:prstGeom prst="homePlate">
            <a:avLst/>
          </a:prstGeom>
          <a:solidFill>
            <a:srgbClr val="00B0F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Построение детей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ятиугольник 31"/>
          <p:cNvSpPr/>
          <p:nvPr/>
        </p:nvSpPr>
        <p:spPr>
          <a:xfrm>
            <a:off x="3544872" y="2027229"/>
            <a:ext cx="1666562" cy="1214446"/>
          </a:xfrm>
          <a:prstGeom prst="homePlate">
            <a:avLst>
              <a:gd name="adj" fmla="val 48400"/>
            </a:avLst>
          </a:prstGeom>
          <a:solidFill>
            <a:srgbClr val="00B0F0">
              <a:alpha val="85000"/>
            </a:srgb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Помощь в одевании детей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ятиугольник 32"/>
          <p:cNvSpPr/>
          <p:nvPr/>
        </p:nvSpPr>
        <p:spPr>
          <a:xfrm>
            <a:off x="5187946" y="2027229"/>
            <a:ext cx="1686551" cy="1190279"/>
          </a:xfrm>
          <a:prstGeom prst="homePlate">
            <a:avLst/>
          </a:prstGeom>
          <a:solidFill>
            <a:srgbClr val="00B0F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Одевается сама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830360" y="2955923"/>
            <a:ext cx="6944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мин.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544872" y="2955923"/>
            <a:ext cx="10615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мин.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187946" y="2955923"/>
            <a:ext cx="8140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мин.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902458" y="3027361"/>
            <a:ext cx="7344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мин.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 rot="16200000">
            <a:off x="847736" y="2366913"/>
            <a:ext cx="1415772" cy="307777"/>
          </a:xfrm>
          <a:prstGeom prst="rect">
            <a:avLst/>
          </a:prstGeom>
          <a:solidFill>
            <a:srgbClr val="FFC000"/>
          </a:solidFill>
          <a:effectLst>
            <a:innerShdw blurRad="114300">
              <a:prstClr val="black"/>
            </a:innerShdw>
          </a:effectLst>
        </p:spPr>
        <p:txBody>
          <a:bodyPr vert="vert" wrap="square" rtlCol="0">
            <a:spAutoFit/>
          </a:bodyPr>
          <a:lstStyle/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ВХОД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044674" y="1598601"/>
            <a:ext cx="640962" cy="369332"/>
          </a:xfrm>
          <a:prstGeom prst="rect">
            <a:avLst/>
          </a:prstGeom>
          <a:solidFill>
            <a:srgbClr val="FFFF00"/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Шаг 1</a:t>
            </a:r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3830624" y="1598601"/>
            <a:ext cx="640962" cy="369332"/>
          </a:xfrm>
          <a:prstGeom prst="rect">
            <a:avLst/>
          </a:prstGeom>
          <a:solidFill>
            <a:srgbClr val="FFFF00"/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Шаг 2</a:t>
            </a:r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5473698" y="1598601"/>
            <a:ext cx="640962" cy="369332"/>
          </a:xfrm>
          <a:prstGeom prst="rect">
            <a:avLst/>
          </a:prstGeom>
          <a:solidFill>
            <a:srgbClr val="FFFF00"/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Шаг 3</a:t>
            </a:r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56" name="TextBox 55"/>
          <p:cNvSpPr txBox="1"/>
          <p:nvPr/>
        </p:nvSpPr>
        <p:spPr>
          <a:xfrm rot="16200000">
            <a:off x="7868424" y="2347147"/>
            <a:ext cx="1661993" cy="307777"/>
          </a:xfrm>
          <a:prstGeom prst="rect">
            <a:avLst/>
          </a:prstGeom>
          <a:solidFill>
            <a:srgbClr val="FFC000"/>
          </a:solidFill>
          <a:effectLst>
            <a:innerShdw blurRad="114300">
              <a:prstClr val="black"/>
            </a:innerShdw>
          </a:effectLst>
        </p:spPr>
        <p:txBody>
          <a:bodyPr vert="vert" wrap="square" rtlCol="0">
            <a:spAutoFit/>
          </a:bodyPr>
          <a:lstStyle/>
          <a:p>
            <a:endParaRPr lang="ru-RU" sz="1600" b="1" dirty="0" smtClean="0"/>
          </a:p>
          <a:p>
            <a:r>
              <a:rPr lang="ru-RU" sz="1600" b="1" dirty="0" err="1" smtClean="0"/>
              <a:t>ВыХОД</a:t>
            </a:r>
            <a:endParaRPr lang="ru-RU" sz="1600" b="1" dirty="0" smtClean="0"/>
          </a:p>
        </p:txBody>
      </p:sp>
      <p:sp>
        <p:nvSpPr>
          <p:cNvPr id="57" name="TextBox 56"/>
          <p:cNvSpPr txBox="1"/>
          <p:nvPr/>
        </p:nvSpPr>
        <p:spPr>
          <a:xfrm>
            <a:off x="7045334" y="1598601"/>
            <a:ext cx="640962" cy="369332"/>
          </a:xfrm>
          <a:prstGeom prst="rect">
            <a:avLst/>
          </a:prstGeom>
          <a:solidFill>
            <a:srgbClr val="FFFF00"/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Шаг 4</a:t>
            </a:r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66" name="5-конечная звезда 65"/>
          <p:cNvSpPr/>
          <p:nvPr/>
        </p:nvSpPr>
        <p:spPr>
          <a:xfrm>
            <a:off x="187286" y="3527427"/>
            <a:ext cx="714380" cy="642942"/>
          </a:xfrm>
          <a:prstGeom prst="star5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Пятно 1 75"/>
          <p:cNvSpPr/>
          <p:nvPr/>
        </p:nvSpPr>
        <p:spPr>
          <a:xfrm>
            <a:off x="8616970" y="4241807"/>
            <a:ext cx="2286016" cy="2000264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ln w="0"/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Время протекания процесса - 20 мин.</a:t>
            </a:r>
            <a:endParaRPr lang="ru-RU" sz="1400" b="1" i="1" dirty="0">
              <a:ln w="0"/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973104" y="3741741"/>
            <a:ext cx="4690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Лишние действия воспитанников и педагогов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973104" y="4241807"/>
            <a:ext cx="27126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Отсутствие визуализации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973104" y="4956187"/>
            <a:ext cx="43011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Отсутствие алгоритма сбора на прогулку 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973104" y="5599129"/>
            <a:ext cx="50417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Напряжённый эмоциональный фон воспитателей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5259384" y="2098667"/>
            <a:ext cx="11128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Воспитатель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3616310" y="2098667"/>
            <a:ext cx="11128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Воспитатель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1901798" y="2027229"/>
            <a:ext cx="11128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Воспитатель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6902458" y="2098667"/>
            <a:ext cx="11128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Воспитатель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5-конечная звезда 84"/>
          <p:cNvSpPr/>
          <p:nvPr/>
        </p:nvSpPr>
        <p:spPr>
          <a:xfrm>
            <a:off x="187286" y="4170369"/>
            <a:ext cx="714380" cy="642942"/>
          </a:xfrm>
          <a:prstGeom prst="star5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86" name="5-конечная звезда 85"/>
          <p:cNvSpPr/>
          <p:nvPr/>
        </p:nvSpPr>
        <p:spPr>
          <a:xfrm>
            <a:off x="187286" y="4813311"/>
            <a:ext cx="714380" cy="642942"/>
          </a:xfrm>
          <a:prstGeom prst="star5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87" name="5-конечная звезда 86"/>
          <p:cNvSpPr/>
          <p:nvPr/>
        </p:nvSpPr>
        <p:spPr>
          <a:xfrm>
            <a:off x="187286" y="5456253"/>
            <a:ext cx="714380" cy="642942"/>
          </a:xfrm>
          <a:prstGeom prst="star5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39010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87418" y="98403"/>
            <a:ext cx="8888730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6835" marR="196215" indent="112395" algn="ctr">
              <a:lnSpc>
                <a:spcPct val="100000"/>
              </a:lnSpc>
              <a:spcBef>
                <a:spcPts val="105"/>
              </a:spcBef>
            </a:pPr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Пирамида проблем</a:t>
            </a:r>
            <a:endParaRPr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6015DE99-155D-4B9D-A335-039AC56964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8050" y="92405"/>
            <a:ext cx="1578864" cy="1303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4" r="1112"/>
          <a:stretch/>
        </p:blipFill>
        <p:spPr bwMode="auto">
          <a:xfrm>
            <a:off x="115848" y="741345"/>
            <a:ext cx="3714776" cy="4786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5914" y="1598601"/>
            <a:ext cx="2892138" cy="36933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none">
            <a:spAutoFit/>
            <a:scene3d>
              <a:camera prst="isometricOffAxis1Right"/>
              <a:lightRig rig="threePt" dir="t"/>
            </a:scene3d>
          </a:bodyPr>
          <a:lstStyle/>
          <a:p>
            <a:r>
              <a:rPr lang="ru-RU" b="1" i="1" dirty="0" smtClean="0">
                <a:ln cmpd="sng">
                  <a:solidFill>
                    <a:schemeClr val="accent1">
                      <a:shade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Федеральный уровень</a:t>
            </a:r>
            <a:endParaRPr lang="ru-RU" b="1" i="1" dirty="0">
              <a:ln cmpd="sng">
                <a:solidFill>
                  <a:schemeClr val="accent1">
                    <a:shade val="5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59120" y="1241411"/>
            <a:ext cx="575945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Проблемы, решение которых требуется на федеральном уровне не выявлены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59120" y="2527295"/>
            <a:ext cx="575945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Проблемы, решение которых требуется на региональном уровне не выявлены 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330558" y="3741741"/>
            <a:ext cx="57594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Проблемы, решение которых требуется на уровне организации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73038" y="3027361"/>
            <a:ext cx="2919389" cy="36933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none">
            <a:spAutoFit/>
            <a:scene3d>
              <a:camera prst="isometricOffAxis1Right"/>
              <a:lightRig rig="threePt" dir="t"/>
            </a:scene3d>
          </a:bodyPr>
          <a:lstStyle/>
          <a:p>
            <a:r>
              <a:rPr lang="ru-RU" b="1" i="1" dirty="0" smtClean="0">
                <a:ln cmpd="sng">
                  <a:solidFill>
                    <a:schemeClr val="accent1">
                      <a:shade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Региональный уровень</a:t>
            </a:r>
            <a:endParaRPr lang="ru-RU" b="1" i="1" dirty="0">
              <a:ln cmpd="sng">
                <a:solidFill>
                  <a:schemeClr val="accent1">
                    <a:shade val="5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44542" y="4384683"/>
            <a:ext cx="1736373" cy="36933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none">
            <a:spAutoFit/>
            <a:scene3d>
              <a:camera prst="isometricOffAxis1Right"/>
              <a:lightRig rig="threePt" dir="t"/>
            </a:scene3d>
          </a:bodyPr>
          <a:lstStyle/>
          <a:p>
            <a:r>
              <a:rPr lang="ru-RU" b="1" i="1" dirty="0" smtClean="0">
                <a:ln cmpd="sng">
                  <a:solidFill>
                    <a:schemeClr val="accent1">
                      <a:shade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Уровень ДОУ</a:t>
            </a:r>
            <a:endParaRPr lang="ru-RU" b="1" i="1" dirty="0">
              <a:ln cmpd="sng">
                <a:solidFill>
                  <a:schemeClr val="accent1">
                    <a:shade val="5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Пятно 1 16"/>
          <p:cNvSpPr/>
          <p:nvPr/>
        </p:nvSpPr>
        <p:spPr>
          <a:xfrm>
            <a:off x="3973500" y="4313245"/>
            <a:ext cx="428628" cy="428628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8" name="Пятно 1 17"/>
          <p:cNvSpPr/>
          <p:nvPr/>
        </p:nvSpPr>
        <p:spPr>
          <a:xfrm>
            <a:off x="3973500" y="4813311"/>
            <a:ext cx="428628" cy="428628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ятно 1 18"/>
          <p:cNvSpPr/>
          <p:nvPr/>
        </p:nvSpPr>
        <p:spPr>
          <a:xfrm>
            <a:off x="3973500" y="5313377"/>
            <a:ext cx="428628" cy="428628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ятно 1 21"/>
          <p:cNvSpPr/>
          <p:nvPr/>
        </p:nvSpPr>
        <p:spPr>
          <a:xfrm>
            <a:off x="3973500" y="5813443"/>
            <a:ext cx="428628" cy="428628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402128" y="4313245"/>
            <a:ext cx="52052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Лишние действия воспитанников и педагогов</a:t>
            </a:r>
            <a:endParaRPr lang="ru-RU" sz="20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402128" y="4741873"/>
            <a:ext cx="31197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Отсутствие визуализации</a:t>
            </a:r>
            <a:endParaRPr lang="ru-RU" sz="20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402128" y="5313377"/>
            <a:ext cx="49071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Отсутствие алгоритма сбора на прогулку</a:t>
            </a:r>
            <a:endParaRPr lang="ru-RU" sz="20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402128" y="5813443"/>
            <a:ext cx="57551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Напряжённый эмоциональный фон воспитателей </a:t>
            </a:r>
            <a:endParaRPr lang="ru-RU" sz="20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47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60552" y="92405"/>
            <a:ext cx="8888730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6835" marR="196215" indent="112395" algn="ctr">
              <a:lnSpc>
                <a:spcPct val="100000"/>
              </a:lnSpc>
              <a:spcBef>
                <a:spcPts val="105"/>
              </a:spcBef>
            </a:pPr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Анализ проблем</a:t>
            </a:r>
            <a:endParaRPr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6015DE99-155D-4B9D-A335-039AC56964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8050" y="92405"/>
            <a:ext cx="1578864" cy="1303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901665" y="884221"/>
          <a:ext cx="8786877" cy="5212482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{00A15C55-8517-42AA-B614-E9B94910E393}</a:tableStyleId>
              </a:tblPr>
              <a:tblGrid>
                <a:gridCol w="2928959"/>
                <a:gridCol w="2928959"/>
                <a:gridCol w="2928959"/>
              </a:tblGrid>
              <a:tr h="731812"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Проблема</a:t>
                      </a:r>
                      <a:endParaRPr lang="ru-RU" sz="1600" i="1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Первопричина</a:t>
                      </a:r>
                      <a:endParaRPr lang="ru-RU" sz="1600" i="1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Решение</a:t>
                      </a:r>
                      <a:endParaRPr lang="ru-RU" sz="1600" i="1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31812"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Затраты времени на поиск необходимых предметов одежды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Большое количество лишних предметов одежды, бессистемно хранящихся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Сортировка, ликвидация лишних предметов одежды Типизация «пространства шкафчика» 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31812"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Лишние перемещения и действия воспитателей и воспитанников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Нерациональное хранение предметов одежды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Визуализация алгоритма сбора на прогулку, места хранения предметов одежды 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96504"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Дополнительные затраты времени при уборке не использованных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Отсутствие визуализации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Использование средств визуального контроля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594406"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Напряженный эмоциональный фон воспитателя при длительном сборе на прогулку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Демотивация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воспитателя 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Создание оптимального уровня психологического комфорта, путем улучшения условий труда </a:t>
                      </a:r>
                      <a:r>
                        <a:rPr lang="ru-RU" sz="16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вспитателей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147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58856" y="98403"/>
            <a:ext cx="8888730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6835" marR="196215" indent="112395" algn="ctr">
              <a:lnSpc>
                <a:spcPct val="100000"/>
              </a:lnSpc>
              <a:spcBef>
                <a:spcPts val="105"/>
              </a:spcBef>
            </a:pP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Карта целевого состояния процесса</a:t>
            </a:r>
            <a:endParaRPr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6015DE99-155D-4B9D-A335-039AC56964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8050" y="92405"/>
            <a:ext cx="1578864" cy="1303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ятиугольник 3"/>
          <p:cNvSpPr/>
          <p:nvPr/>
        </p:nvSpPr>
        <p:spPr>
          <a:xfrm>
            <a:off x="1401732" y="1955791"/>
            <a:ext cx="1930186" cy="1428760"/>
          </a:xfrm>
          <a:prstGeom prst="homePlate">
            <a:avLst/>
          </a:prstGeom>
          <a:solidFill>
            <a:srgbClr val="FFFF00"/>
          </a:solidFill>
          <a:effectLst>
            <a:innerShdw blurRad="114300">
              <a:prstClr val="black"/>
            </a:inn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вышел, подошел к шкафчику, взял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колготки, носки. 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16200000">
            <a:off x="490546" y="2509788"/>
            <a:ext cx="1415772" cy="307777"/>
          </a:xfrm>
          <a:prstGeom prst="rect">
            <a:avLst/>
          </a:prstGeom>
          <a:solidFill>
            <a:srgbClr val="00B0F0"/>
          </a:solidFill>
          <a:effectLst>
            <a:innerShdw blurRad="114300">
              <a:prstClr val="black"/>
            </a:innerShdw>
          </a:effectLst>
        </p:spPr>
        <p:txBody>
          <a:bodyPr vert="vert" wrap="square" rtlCol="0">
            <a:spAutoFit/>
          </a:bodyPr>
          <a:lstStyle/>
          <a:p>
            <a:endParaRPr lang="ru-RU" sz="1600" b="1" dirty="0" smtClean="0"/>
          </a:p>
          <a:p>
            <a:r>
              <a:rPr lang="ru-RU" sz="1600" b="1" dirty="0" smtClean="0"/>
              <a:t>ВХОД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30360" y="1527163"/>
            <a:ext cx="640962" cy="369332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Шаг 1</a:t>
            </a:r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401732" y="3098799"/>
            <a:ext cx="6944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мин.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ятиугольник 7"/>
          <p:cNvSpPr/>
          <p:nvPr/>
        </p:nvSpPr>
        <p:spPr>
          <a:xfrm>
            <a:off x="4973632" y="1955791"/>
            <a:ext cx="1826573" cy="1428760"/>
          </a:xfrm>
          <a:prstGeom prst="homePlate">
            <a:avLst/>
          </a:prstGeom>
          <a:solidFill>
            <a:srgbClr val="FFFF00"/>
          </a:solidFill>
          <a:effectLst>
            <a:innerShdw blurRad="114300">
              <a:prstClr val="black"/>
            </a:inn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Взял из шкафчика кофту, надел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ее, ждет помощи взрослого, чтобы застегнуть.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73632" y="3098799"/>
            <a:ext cx="6944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мин.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ятиугольник 9"/>
          <p:cNvSpPr/>
          <p:nvPr/>
        </p:nvSpPr>
        <p:spPr>
          <a:xfrm>
            <a:off x="6831020" y="1955791"/>
            <a:ext cx="1714512" cy="1428760"/>
          </a:xfrm>
          <a:prstGeom prst="homePlate">
            <a:avLst/>
          </a:prstGeom>
          <a:solidFill>
            <a:srgbClr val="FFFF00"/>
          </a:solidFill>
          <a:effectLst>
            <a:innerShdw blurRad="114300">
              <a:prstClr val="black"/>
            </a:inn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Взял из шкафчика шапку, надел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ее, ждет 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помощи взрослого ее завязать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31020" y="3098799"/>
            <a:ext cx="6944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мин.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02458" y="4741873"/>
            <a:ext cx="6583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44872" y="1527163"/>
            <a:ext cx="640962" cy="369332"/>
          </a:xfrm>
          <a:prstGeom prst="rect">
            <a:avLst/>
          </a:prstGeom>
          <a:solidFill>
            <a:srgbClr val="FFC000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Шаг 2</a:t>
            </a:r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259384" y="1527163"/>
            <a:ext cx="640962" cy="369332"/>
          </a:xfrm>
          <a:prstGeom prst="rect">
            <a:avLst/>
          </a:prstGeom>
          <a:solidFill>
            <a:srgbClr val="FFC000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Шаг 3</a:t>
            </a:r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6973896" y="1527163"/>
            <a:ext cx="640962" cy="369332"/>
          </a:xfrm>
          <a:prstGeom prst="rect">
            <a:avLst/>
          </a:prstGeom>
          <a:solidFill>
            <a:srgbClr val="FFC000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Шаг 4</a:t>
            </a:r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24" name="Пятиугольник 23"/>
          <p:cNvSpPr/>
          <p:nvPr/>
        </p:nvSpPr>
        <p:spPr>
          <a:xfrm>
            <a:off x="3330558" y="1955791"/>
            <a:ext cx="1652042" cy="1428760"/>
          </a:xfrm>
          <a:prstGeom prst="homePlate">
            <a:avLst/>
          </a:prstGeom>
          <a:solidFill>
            <a:srgbClr val="FFFF00"/>
          </a:solidFill>
          <a:effectLst>
            <a:innerShdw blurRad="114300">
              <a:prstClr val="black"/>
            </a:inn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Сел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скамейку, надел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колготки и носки.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330558" y="3098799"/>
            <a:ext cx="857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мин.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 rot="16200000">
            <a:off x="7939863" y="2422254"/>
            <a:ext cx="1661993" cy="307777"/>
          </a:xfrm>
          <a:prstGeom prst="rect">
            <a:avLst/>
          </a:prstGeom>
          <a:solidFill>
            <a:srgbClr val="00B0F0"/>
          </a:solidFill>
          <a:effectLst>
            <a:innerShdw blurRad="114300">
              <a:prstClr val="black"/>
            </a:innerShdw>
          </a:effectLst>
        </p:spPr>
        <p:txBody>
          <a:bodyPr vert="vert" wrap="square" rtlCol="0">
            <a:spAutoFit/>
          </a:bodyPr>
          <a:lstStyle/>
          <a:p>
            <a:endParaRPr lang="ru-RU" sz="1600" b="1" dirty="0" smtClean="0"/>
          </a:p>
          <a:p>
            <a:r>
              <a:rPr lang="ru-RU" sz="1600" b="1" dirty="0" err="1" smtClean="0"/>
              <a:t>ВыХОД</a:t>
            </a:r>
            <a:endParaRPr lang="ru-RU" sz="1600" b="1" dirty="0" smtClean="0"/>
          </a:p>
        </p:txBody>
      </p:sp>
      <p:sp>
        <p:nvSpPr>
          <p:cNvPr id="30" name="Прямоугольник 29"/>
          <p:cNvSpPr/>
          <p:nvPr/>
        </p:nvSpPr>
        <p:spPr>
          <a:xfrm>
            <a:off x="1044542" y="3813179"/>
            <a:ext cx="575945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Составить алгоритм одевания для детей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Распределить обязанности воспитателя и помощника воспитателя. 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Маркировка одежды в шкафчиках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Прикрепить схемы алгоритма одевания на шкафчик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ятно 1 31"/>
          <p:cNvSpPr/>
          <p:nvPr/>
        </p:nvSpPr>
        <p:spPr>
          <a:xfrm>
            <a:off x="8974160" y="4384683"/>
            <a:ext cx="2214578" cy="1928826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ln w="0"/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Время протекания процесса - 14 мин.</a:t>
            </a:r>
            <a:endParaRPr lang="ru-RU" sz="1400" b="1" i="1" dirty="0">
              <a:ln w="0"/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47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73104" y="0"/>
            <a:ext cx="8888730" cy="112146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6835" marR="196215" indent="112395" algn="ctr">
              <a:lnSpc>
                <a:spcPct val="100000"/>
              </a:lnSpc>
              <a:spcBef>
                <a:spcPts val="105"/>
              </a:spcBef>
            </a:pP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План мероприятий по устранению проблем</a:t>
            </a:r>
            <a:endParaRPr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6015DE99-155D-4B9D-A335-039AC56964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8050" y="92405"/>
            <a:ext cx="1578864" cy="1303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73038" y="1179830"/>
          <a:ext cx="9215505" cy="4998720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1843101"/>
                <a:gridCol w="1843101"/>
                <a:gridCol w="1843101"/>
                <a:gridCol w="1843101"/>
                <a:gridCol w="1843101"/>
              </a:tblGrid>
              <a:tr h="339331">
                <a:tc>
                  <a:txBody>
                    <a:bodyPr/>
                    <a:lstStyle/>
                    <a:p>
                      <a:pPr algn="ctr"/>
                      <a:r>
                        <a:rPr lang="ru-RU" sz="1400" i="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Проблема</a:t>
                      </a:r>
                      <a:endParaRPr lang="ru-RU" sz="1400" i="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Причина</a:t>
                      </a:r>
                      <a:endParaRPr lang="ru-RU" sz="14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Планируемые мероприятия</a:t>
                      </a:r>
                      <a:endParaRPr lang="ru-RU" sz="14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Ответственные</a:t>
                      </a:r>
                      <a:endParaRPr lang="ru-RU" sz="14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Сроки</a:t>
                      </a:r>
                      <a:endParaRPr lang="ru-RU" sz="14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75063">
                <a:tc>
                  <a:txBody>
                    <a:bodyPr/>
                    <a:lstStyle/>
                    <a:p>
                      <a:r>
                        <a:rPr lang="ru-RU" sz="1200" i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Отсутствие визуализации</a:t>
                      </a:r>
                      <a:endParaRPr lang="ru-RU" sz="1200" i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i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Несистематизированное хранение предметов одежды </a:t>
                      </a:r>
                      <a:endParaRPr lang="ru-RU" sz="1200" i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i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Создание стандартизированной системы хранения </a:t>
                      </a:r>
                      <a:endParaRPr lang="ru-RU" sz="1200" i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i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Воспитатели групп</a:t>
                      </a:r>
                      <a:endParaRPr lang="ru-RU" sz="1200" i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i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10.11.2022-13.12.2022</a:t>
                      </a:r>
                      <a:endParaRPr lang="ru-RU" sz="1200" i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82259">
                <a:tc>
                  <a:txBody>
                    <a:bodyPr/>
                    <a:lstStyle/>
                    <a:p>
                      <a:r>
                        <a:rPr lang="ru-RU" sz="1200" i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Напряженный эмоциональный фон Воспитателя при сборе на прогулку </a:t>
                      </a:r>
                      <a:endParaRPr lang="ru-RU" sz="1200" i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i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Демотивация</a:t>
                      </a:r>
                      <a:r>
                        <a:rPr lang="ru-RU" sz="1200" i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специалиста</a:t>
                      </a:r>
                      <a:endParaRPr lang="ru-RU" sz="1200" i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i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Создание оптимального уровня психологического комфорта, путем улучшения условий труда воспитателя</a:t>
                      </a:r>
                      <a:endParaRPr lang="ru-RU" sz="1200" i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Воспитатели групп</a:t>
                      </a:r>
                    </a:p>
                    <a:p>
                      <a:endParaRPr lang="ru-RU" sz="1200" i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10.11.2022-13.12.2022</a:t>
                      </a:r>
                    </a:p>
                    <a:p>
                      <a:endParaRPr lang="ru-RU" sz="1200" i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46527">
                <a:tc>
                  <a:txBody>
                    <a:bodyPr/>
                    <a:lstStyle/>
                    <a:p>
                      <a:r>
                        <a:rPr lang="ru-RU" sz="1200" i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Эффективная организация пространства шкафчиков воспитанников</a:t>
                      </a:r>
                      <a:endParaRPr lang="ru-RU" sz="1200" i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i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Временные затраты на поиск необходимых предметов одежды </a:t>
                      </a:r>
                      <a:endParaRPr lang="ru-RU" sz="1200" i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i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Мониторинг результатов </a:t>
                      </a:r>
                      <a:endParaRPr lang="ru-RU" sz="1200" i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i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Рабочая группа</a:t>
                      </a:r>
                      <a:endParaRPr lang="ru-RU" sz="1200" i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10.11.2022-13.12.2022</a:t>
                      </a: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i="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i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46527">
                <a:tc>
                  <a:txBody>
                    <a:bodyPr/>
                    <a:lstStyle/>
                    <a:p>
                      <a:r>
                        <a:rPr lang="ru-RU" sz="1200" i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Эффективная организация пространства шкафчиков воспитанников</a:t>
                      </a:r>
                      <a:endParaRPr lang="ru-RU" sz="1200" i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i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Временные затраты на поиск и уборку необходимых предметов одежды</a:t>
                      </a:r>
                      <a:endParaRPr lang="ru-RU" sz="1200" i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i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Визуализация зон хранения</a:t>
                      </a:r>
                      <a:endParaRPr lang="ru-RU" sz="1200" i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Воспитатели групп</a:t>
                      </a:r>
                    </a:p>
                    <a:p>
                      <a:endParaRPr lang="ru-RU" sz="1200" i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10.11.2022-13.12.2022</a:t>
                      </a: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i="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i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82259">
                <a:tc>
                  <a:txBody>
                    <a:bodyPr/>
                    <a:lstStyle/>
                    <a:p>
                      <a:r>
                        <a:rPr lang="ru-RU" sz="1200" i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Эффективная организация и оптимизация рабочего пространства старшего воспитателя</a:t>
                      </a:r>
                      <a:endParaRPr lang="ru-RU" sz="1200" i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i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Временные затраты по организации сбора детей на прогулку</a:t>
                      </a:r>
                      <a:endParaRPr lang="ru-RU" sz="1200" i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i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Визуализация алгоритма сбора воспитанников на прогулку</a:t>
                      </a:r>
                      <a:endParaRPr lang="ru-RU" sz="1200" i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Воспитатели групп</a:t>
                      </a:r>
                    </a:p>
                    <a:p>
                      <a:endParaRPr lang="ru-RU" sz="1200" i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10.11.2022-13.12.2022</a:t>
                      </a:r>
                    </a:p>
                    <a:p>
                      <a:endParaRPr lang="ru-RU" sz="1200" i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147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60552" y="92405"/>
            <a:ext cx="9328054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6835" marR="196215" indent="112395" algn="ctr">
              <a:lnSpc>
                <a:spcPct val="100000"/>
              </a:lnSpc>
              <a:spcBef>
                <a:spcPts val="105"/>
              </a:spcBef>
            </a:pP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Достигнутые результаты</a:t>
            </a:r>
            <a:endParaRPr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6015DE99-155D-4B9D-A335-039AC56964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8050" y="92405"/>
            <a:ext cx="1578864" cy="1303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758922" y="884221"/>
          <a:ext cx="7393516" cy="3200400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1848379"/>
                <a:gridCol w="1848379"/>
                <a:gridCol w="1848379"/>
                <a:gridCol w="1848379"/>
              </a:tblGrid>
              <a:tr h="83684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Наименование цели (</a:t>
                      </a:r>
                      <a:r>
                        <a:rPr lang="ru-RU" sz="18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ед.изм</a:t>
                      </a:r>
                      <a:r>
                        <a:rPr lang="ru-RU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Текущий показатель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Целевой показатель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Полученный результат, эффект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09211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Оптимизация процесса одевания детей на прогулку за счет применения алгоритма действий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2-младшая – 20 мин.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2-я младшая – 14 мин.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Сокращение временных затрат по организации сбора детей на прогулку. Исключение лишних действий воспитанников и педагогов.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3687748" y="4241807"/>
          <a:ext cx="4250243" cy="22415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6147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275</TotalTime>
  <Words>564</Words>
  <Application>Microsoft Office PowerPoint</Application>
  <PresentationFormat>Произвольный</PresentationFormat>
  <Paragraphs>142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Wingdings</vt:lpstr>
      <vt:lpstr>Times New Roman</vt:lpstr>
      <vt:lpstr>Calibri</vt:lpstr>
      <vt:lpstr>Office Theme</vt:lpstr>
      <vt:lpstr>Презентация PowerPoint</vt:lpstr>
      <vt:lpstr>Презентация PowerPoint</vt:lpstr>
      <vt:lpstr>Команда проекта</vt:lpstr>
      <vt:lpstr>Карта текущего состояния процесса </vt:lpstr>
      <vt:lpstr>Пирамида проблем</vt:lpstr>
      <vt:lpstr>Анализ проблем</vt:lpstr>
      <vt:lpstr>Карта целевого состояния процесса</vt:lpstr>
      <vt:lpstr>План мероприятий по устранению проблем</vt:lpstr>
      <vt:lpstr>Достигнутые результаты</vt:lpstr>
      <vt:lpstr>Визуализация результатов проекта «Было» - «Стало»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ььзщлщз</dc:title>
  <cp:lastModifiedBy>сергей</cp:lastModifiedBy>
  <cp:revision>38</cp:revision>
  <dcterms:created xsi:type="dcterms:W3CDTF">2022-07-29T03:25:14Z</dcterms:created>
  <dcterms:modified xsi:type="dcterms:W3CDTF">2023-04-08T17:30:59Z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2020-08-10T00:00:00Z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2022-07-29T00:00:00Z</vt:filetime>
  </property>
</Properties>
</file>